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65" r:id="rId2"/>
    <p:sldId id="295" r:id="rId3"/>
    <p:sldId id="332" r:id="rId4"/>
    <p:sldId id="312" r:id="rId5"/>
    <p:sldId id="339" r:id="rId6"/>
    <p:sldId id="324" r:id="rId7"/>
    <p:sldId id="341" r:id="rId8"/>
    <p:sldId id="342" r:id="rId9"/>
    <p:sldId id="345" r:id="rId10"/>
    <p:sldId id="338" r:id="rId11"/>
    <p:sldId id="331" r:id="rId12"/>
    <p:sldId id="320" r:id="rId13"/>
    <p:sldId id="347" r:id="rId14"/>
    <p:sldId id="305" r:id="rId15"/>
    <p:sldId id="346" r:id="rId16"/>
    <p:sldId id="335" r:id="rId17"/>
    <p:sldId id="336" r:id="rId18"/>
    <p:sldId id="337" r:id="rId19"/>
    <p:sldId id="261" r:id="rId20"/>
    <p:sldId id="289" r:id="rId21"/>
    <p:sldId id="309" r:id="rId22"/>
    <p:sldId id="344" r:id="rId23"/>
    <p:sldId id="333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00B050"/>
    <a:srgbClr val="98D728"/>
    <a:srgbClr val="D6DCE5"/>
    <a:srgbClr val="BFDDF8"/>
    <a:srgbClr val="9AE69A"/>
    <a:srgbClr val="FFFF99"/>
    <a:srgbClr val="FFFFFF"/>
    <a:srgbClr val="0F518E"/>
    <a:srgbClr val="FF993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7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797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1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2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4A6AE-5438-46B6-8201-AEFAF7961F71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27275-87CE-4ED3-B3ED-1C62A0ADC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55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AA94-EF2B-4D75-BB72-48C5CA948372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1B30-D2DE-4F1E-BC84-E3AB76C4E559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ABA24-60CE-4729-8C68-42218A941AB7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CA640-B6FB-464F-ADED-AF16F2C8BD46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8D655-0790-44D9-8C1A-265E29177DBE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750-912D-4625-AFAD-2B2646AF9379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8D7B-708C-4797-922D-810A6F40A157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351B1-C0F6-4B8E-BF6A-CE4495C8912A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8AB2-472A-4BE9-90BD-6551125E49CF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93F9-F112-4729-9C9E-A11F6C97E5BF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8826-DEA9-495A-9F64-4A0F6FBBDA9D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374B-5FB4-46C5-B714-A0F2BF2BC9DA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2224-542B-46D1-B7DB-E8B3F3004323}" type="datetime1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lol70WbRs2c&amp;t=347s" TargetMode="External"/><Relationship Id="rId3" Type="http://schemas.openxmlformats.org/officeDocument/2006/relationships/hyperlink" Target="https://from2015.tistory.com/1025" TargetMode="External"/><Relationship Id="rId7" Type="http://schemas.openxmlformats.org/officeDocument/2006/relationships/hyperlink" Target="https://developer.nvidia.com/ko-kr/blog/%ED%8C%A8%EC%8A%A4-%ED%8A%B8%EB%A0%88%EC%9D%B4%EC%8B%B1%EC%9D%B4%EB%9E%80/" TargetMode="External"/><Relationship Id="rId2" Type="http://schemas.openxmlformats.org/officeDocument/2006/relationships/hyperlink" Target="https://www.youtube.com/watch?v=Vx2X-p3uM6A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ncloud24.com/goods/marketplace/ha_double-take.php" TargetMode="External"/><Relationship Id="rId5" Type="http://schemas.openxmlformats.org/officeDocument/2006/relationships/hyperlink" Target="https://www.youtube.com/watch?v=Cj8kp11kQUA" TargetMode="External"/><Relationship Id="rId10" Type="http://schemas.openxmlformats.org/officeDocument/2006/relationships/hyperlink" Target="https://dpg.danawa.com/bbs/view?boardSeq=244&amp;listSeq=4044271&amp;past=Y" TargetMode="External"/><Relationship Id="rId4" Type="http://schemas.openxmlformats.org/officeDocument/2006/relationships/hyperlink" Target="https://www.youtube.com/watch?v=8R1XFU8ecEM" TargetMode="External"/><Relationship Id="rId9" Type="http://schemas.openxmlformats.org/officeDocument/2006/relationships/hyperlink" Target="https://www.youtube.com/watch?v=XIuvo6OOzJg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1BB15-838B-44E2-82D2-653300432D78}"/>
              </a:ext>
            </a:extLst>
          </p:cNvPr>
          <p:cNvSpPr txBox="1"/>
          <p:nvPr/>
        </p:nvSpPr>
        <p:spPr>
          <a:xfrm>
            <a:off x="3815822" y="4862735"/>
            <a:ext cx="49536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kern="1800" spc="1100" dirty="0">
                <a:solidFill>
                  <a:schemeClr val="accent6"/>
                </a:solidFill>
                <a:latin typeface="+mj-ea"/>
                <a:ea typeface="+mj-ea"/>
              </a:rPr>
              <a:t>REVENGER</a:t>
            </a:r>
            <a:endParaRPr lang="ko-KR" altLang="en-US" sz="5400" kern="1800" spc="11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189498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+mj-ea"/>
                <a:ea typeface="+mj-ea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614FA885-8115-B198-757B-6ECAB817BA42}"/>
              </a:ext>
            </a:extLst>
          </p:cNvPr>
          <p:cNvSpPr txBox="1"/>
          <p:nvPr/>
        </p:nvSpPr>
        <p:spPr>
          <a:xfrm>
            <a:off x="9310627" y="5612243"/>
            <a:ext cx="26019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2018182009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 김승환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2018180046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허재성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2018180033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이세철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8F88F5B-B934-0EC9-38BA-CA0AB728791C}"/>
              </a:ext>
            </a:extLst>
          </p:cNvPr>
          <p:cNvSpPr/>
          <p:nvPr/>
        </p:nvSpPr>
        <p:spPr>
          <a:xfrm>
            <a:off x="279378" y="5324400"/>
            <a:ext cx="2149813" cy="1303506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2368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ADE43F-66F4-0C91-35C9-6422F381A817}"/>
              </a:ext>
            </a:extLst>
          </p:cNvPr>
          <p:cNvSpPr txBox="1"/>
          <p:nvPr/>
        </p:nvSpPr>
        <p:spPr>
          <a:xfrm>
            <a:off x="259336" y="4918408"/>
            <a:ext cx="2189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>
                <a:solidFill>
                  <a:schemeClr val="accent6"/>
                </a:solidFill>
                <a:latin typeface="+mj-ea"/>
                <a:ea typeface="+mj-ea"/>
              </a:rPr>
              <a:t>Professor.</a:t>
            </a:r>
            <a:r>
              <a:rPr lang="ko-KR" altLang="en-US" sz="2000">
                <a:solidFill>
                  <a:schemeClr val="accent6"/>
                </a:solidFill>
                <a:latin typeface="+mj-ea"/>
                <a:ea typeface="+mj-ea"/>
              </a:rPr>
              <a:t>정내훈</a:t>
            </a:r>
            <a:endParaRPr lang="ko-KR" altLang="en-US" sz="20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EFDD2DA9-56D9-8BB4-EB02-877A8D65F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961926"/>
              </p:ext>
            </p:extLst>
          </p:nvPr>
        </p:nvGraphicFramePr>
        <p:xfrm>
          <a:off x="883278" y="4069466"/>
          <a:ext cx="10799999" cy="23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6509">
                  <a:extLst>
                    <a:ext uri="{9D8B030D-6E8A-4147-A177-3AD203B41FA5}">
                      <a16:colId xmlns:a16="http://schemas.microsoft.com/office/drawing/2014/main" val="1599542864"/>
                    </a:ext>
                  </a:extLst>
                </a:gridCol>
                <a:gridCol w="4322411">
                  <a:extLst>
                    <a:ext uri="{9D8B030D-6E8A-4147-A177-3AD203B41FA5}">
                      <a16:colId xmlns:a16="http://schemas.microsoft.com/office/drawing/2014/main" val="3985791480"/>
                    </a:ext>
                  </a:extLst>
                </a:gridCol>
                <a:gridCol w="4681079">
                  <a:extLst>
                    <a:ext uri="{9D8B030D-6E8A-4147-A177-3AD203B41FA5}">
                      <a16:colId xmlns:a16="http://schemas.microsoft.com/office/drawing/2014/main" val="513610538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게임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유사점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차이점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538350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Battle</a:t>
                      </a:r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Field 4</a:t>
                      </a:r>
                      <a:endParaRPr lang="ko-KR" altLang="en-US" sz="18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지상전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공중전의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지역에 도달하면 점령되는 방식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기존의 싱글 플레이와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PVP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에서 다른 사람들과 협동하며 즐길 수 있도록 </a:t>
                      </a:r>
                      <a:r>
                        <a:rPr lang="ko-KR" altLang="en-US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멀티 </a:t>
                      </a:r>
                      <a:r>
                        <a:rPr lang="en-US" altLang="ko-KR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PVE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다양한 플레이를 경험할 수 있도록 스테이지 형식으로 공중전 이후 지상전을 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738591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 of</a:t>
                      </a:r>
                    </a:p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Warplanes</a:t>
                      </a:r>
                      <a:endParaRPr lang="ko-KR" altLang="en-US" sz="18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유도 미사일과 같은 특수 능력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전투기 모델을 선택하여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적을 처치하면서 목표 지역을 점령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83930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AE719EAE-18FB-CDB6-AC9F-A7253ED9EA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5" t="1525" b="1"/>
          <a:stretch/>
        </p:blipFill>
        <p:spPr>
          <a:xfrm>
            <a:off x="1077241" y="1172464"/>
            <a:ext cx="4930621" cy="25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F823C4-84F1-377A-99CA-D212CF34B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88" y="1151623"/>
            <a:ext cx="4925842" cy="252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D1429-2D13-7D5F-F30E-20B54E3B6174}"/>
              </a:ext>
            </a:extLst>
          </p:cNvPr>
          <p:cNvSpPr txBox="1"/>
          <p:nvPr/>
        </p:nvSpPr>
        <p:spPr>
          <a:xfrm>
            <a:off x="1077241" y="3686568"/>
            <a:ext cx="4790761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9ED33-BAB1-62FC-5E08-3568176DDCDE}"/>
              </a:ext>
            </a:extLst>
          </p:cNvPr>
          <p:cNvSpPr txBox="1"/>
          <p:nvPr/>
        </p:nvSpPr>
        <p:spPr>
          <a:xfrm>
            <a:off x="6445288" y="3695463"/>
            <a:ext cx="5044749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9C8AB-AA34-876A-6AB9-238D4CFB732A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유사 게임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75BD1A-5EA5-192E-5993-031EF65E384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10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9D1D02A-1759-C686-0368-79F28D7935C7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환경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339EE1-45AC-EA9E-F710-E75D2CA0A44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5B42DA5B-377A-252B-2B12-B7A0A323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11</a:t>
            </a:fld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26" name="Picture 2" descr="Microsoft Apps">
            <a:extLst>
              <a:ext uri="{FF2B5EF4-FFF2-40B4-BE49-F238E27FC236}">
                <a16:creationId xmlns:a16="http://schemas.microsoft.com/office/drawing/2014/main" id="{89CB2C69-3F71-E5A1-8586-3FB3F374E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323" y="1486967"/>
            <a:ext cx="1260000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ty, unity 3d, logo icon - Free download on Iconfinder">
            <a:extLst>
              <a:ext uri="{FF2B5EF4-FFF2-40B4-BE49-F238E27FC236}">
                <a16:creationId xmlns:a16="http://schemas.microsoft.com/office/drawing/2014/main" id="{0C5176AF-F223-1C3C-4786-9571AF375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256" y="4949451"/>
            <a:ext cx="936000" cy="9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AAB9D84-D9FA-BD5E-AEC3-C4D3DD5E7D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605" y="1568804"/>
            <a:ext cx="1935302" cy="1080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ADC556A-6FDF-D9AE-0069-F7C49DE75A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3673" y="3282938"/>
            <a:ext cx="1080000" cy="1080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5CBE0CB-36FD-AE0C-1664-FDA3DE3EAB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8680" y="3211018"/>
            <a:ext cx="1080000" cy="1080000"/>
          </a:xfrm>
          <a:prstGeom prst="rect">
            <a:avLst/>
          </a:prstGeom>
        </p:spPr>
      </p:pic>
      <p:pic>
        <p:nvPicPr>
          <p:cNvPr id="1040" name="Picture 16" descr="GitHub (@github) / Twitter">
            <a:extLst>
              <a:ext uri="{FF2B5EF4-FFF2-40B4-BE49-F238E27FC236}">
                <a16:creationId xmlns:a16="http://schemas.microsoft.com/office/drawing/2014/main" id="{2FC30D44-5600-5063-CBE0-442B41331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8857" y="4877451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8BD6D06E-65E9-B8CC-2890-53E52C652005}"/>
              </a:ext>
            </a:extLst>
          </p:cNvPr>
          <p:cNvSpPr/>
          <p:nvPr/>
        </p:nvSpPr>
        <p:spPr>
          <a:xfrm>
            <a:off x="811837" y="1405661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B0C37A-79CA-DB6E-9A1C-15033DC05C2E}"/>
              </a:ext>
            </a:extLst>
          </p:cNvPr>
          <p:cNvSpPr txBox="1"/>
          <p:nvPr/>
        </p:nvSpPr>
        <p:spPr>
          <a:xfrm>
            <a:off x="3028629" y="1865965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DirectX 12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2552334-ED19-BF41-0616-DC3A1449754E}"/>
              </a:ext>
            </a:extLst>
          </p:cNvPr>
          <p:cNvSpPr/>
          <p:nvPr/>
        </p:nvSpPr>
        <p:spPr>
          <a:xfrm>
            <a:off x="6470359" y="1405661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601CD59A-F963-30F6-3FB6-F5D594DF2295}"/>
              </a:ext>
            </a:extLst>
          </p:cNvPr>
          <p:cNvSpPr/>
          <p:nvPr/>
        </p:nvSpPr>
        <p:spPr>
          <a:xfrm>
            <a:off x="812800" y="3055903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CA547BAA-65C8-926C-FF51-B3F9DBE7B688}"/>
              </a:ext>
            </a:extLst>
          </p:cNvPr>
          <p:cNvSpPr/>
          <p:nvPr/>
        </p:nvSpPr>
        <p:spPr>
          <a:xfrm>
            <a:off x="6426200" y="3055903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D5FD091A-3D89-FBDB-3E1C-B1CBC1434E69}"/>
              </a:ext>
            </a:extLst>
          </p:cNvPr>
          <p:cNvSpPr/>
          <p:nvPr/>
        </p:nvSpPr>
        <p:spPr>
          <a:xfrm>
            <a:off x="6426200" y="4708034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90F1539B-EA66-4BBD-1430-2C3B46B75D7C}"/>
              </a:ext>
            </a:extLst>
          </p:cNvPr>
          <p:cNvSpPr/>
          <p:nvPr/>
        </p:nvSpPr>
        <p:spPr>
          <a:xfrm>
            <a:off x="811837" y="4706145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8E10568-01EE-7022-886B-CE6CB1F277E4}"/>
              </a:ext>
            </a:extLst>
          </p:cNvPr>
          <p:cNvSpPr txBox="1"/>
          <p:nvPr/>
        </p:nvSpPr>
        <p:spPr>
          <a:xfrm>
            <a:off x="7800907" y="1635132"/>
            <a:ext cx="345138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000" dirty="0">
                <a:latin typeface="+mj-ea"/>
                <a:ea typeface="+mj-ea"/>
              </a:rPr>
              <a:t>Visual Studio </a:t>
            </a:r>
          </a:p>
          <a:p>
            <a:pPr algn="ctr"/>
            <a:r>
              <a:rPr lang="en-US" altLang="ko-KR" sz="3000" dirty="0">
                <a:latin typeface="+mj-ea"/>
                <a:ea typeface="+mj-ea"/>
              </a:rPr>
              <a:t>2022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308745-8CE0-8043-ED48-A41B435F538F}"/>
              </a:ext>
            </a:extLst>
          </p:cNvPr>
          <p:cNvSpPr txBox="1"/>
          <p:nvPr/>
        </p:nvSpPr>
        <p:spPr>
          <a:xfrm>
            <a:off x="3014474" y="349021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3DS MAX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C54BF7E-207C-9506-9C2C-D1BA64D3E1C4}"/>
              </a:ext>
            </a:extLst>
          </p:cNvPr>
          <p:cNvSpPr txBox="1"/>
          <p:nvPr/>
        </p:nvSpPr>
        <p:spPr>
          <a:xfrm>
            <a:off x="8608857" y="349021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Lua Script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9E0FA2-67D3-7051-F35B-EDC39FFF9822}"/>
              </a:ext>
            </a:extLst>
          </p:cNvPr>
          <p:cNvSpPr txBox="1"/>
          <p:nvPr/>
        </p:nvSpPr>
        <p:spPr>
          <a:xfrm>
            <a:off x="2995313" y="517534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Unity 3D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9B840C3-9D4E-8CEC-B7A9-45526EF29732}"/>
              </a:ext>
            </a:extLst>
          </p:cNvPr>
          <p:cNvSpPr txBox="1"/>
          <p:nvPr/>
        </p:nvSpPr>
        <p:spPr>
          <a:xfrm>
            <a:off x="8942932" y="5140452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>
                <a:latin typeface="+mj-ea"/>
                <a:ea typeface="+mj-ea"/>
              </a:rPr>
              <a:t>Git</a:t>
            </a:r>
            <a:endParaRPr lang="en-US" altLang="ko-KR" sz="3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12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776177" y="1672491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이중화를 통한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HA(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고가용성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각 장애 상황에 대해서 후속조치가 되는 서버를 구현한다</a:t>
            </a:r>
            <a:r>
              <a:rPr kumimoji="0" lang="en-US" altLang="ko-KR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F9F2B644-6004-08F3-A7EE-AF7A01A780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119335"/>
              </p:ext>
            </p:extLst>
          </p:nvPr>
        </p:nvGraphicFramePr>
        <p:xfrm>
          <a:off x="523374" y="3110163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endParaRPr lang="ko-KR" altLang="en-US" sz="20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13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538480" y="1663144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기존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서버를 릴레이 서버와 로직 서버로 분리한다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릴레이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Connection Pool 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역할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/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실제 게임 로직 관리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)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Active-Standby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구조로 이중화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하나의 서버군은 릴레이 서버 하나와 다수의 로직 서버로 구성되며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서버군도 이중화하여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SPOF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없도록 한다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주기적으로 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Actiive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서버와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Heartbeat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를 주고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받으며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서로 상태를 확인하고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서버간의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데이터를 동기화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서버가 다운되었을 경우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이후 다운된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서버의 장애 이슈 처리와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복구가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684EBB5-12EF-5CE9-F1AE-6BD1F98C8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256" y="1145725"/>
            <a:ext cx="3048264" cy="54640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6B2621-CD68-9B85-FA80-CEF64A28BBA1}"/>
              </a:ext>
            </a:extLst>
          </p:cNvPr>
          <p:cNvSpPr txBox="1"/>
          <p:nvPr/>
        </p:nvSpPr>
        <p:spPr>
          <a:xfrm>
            <a:off x="6665048" y="6258154"/>
            <a:ext cx="3749770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6&gt;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서버 이중화 도식화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2213023" cy="467354"/>
            <a:chOff x="832325" y="1253416"/>
            <a:chExt cx="2213023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1810111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레이 </a:t>
              </a:r>
              <a:r>
                <a:rPr lang="ko-KR" altLang="en-US" sz="2400" b="1" spc="-150" dirty="0" err="1">
                  <a:solidFill>
                    <a:schemeClr val="tx1"/>
                  </a:solidFill>
                  <a:latin typeface="+mj-ea"/>
                  <a:ea typeface="+mj-ea"/>
                </a:rPr>
                <a:t>트레이싱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29B70943-98F7-F5D0-9401-424C592AA4D5}"/>
              </a:ext>
            </a:extLst>
          </p:cNvPr>
          <p:cNvSpPr txBox="1"/>
          <p:nvPr/>
        </p:nvSpPr>
        <p:spPr>
          <a:xfrm>
            <a:off x="5107300" y="6227381"/>
            <a:ext cx="3859016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7&gt;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트레이싱과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14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907154" y="1802115"/>
            <a:ext cx="11415823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내 건물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등 모든 오브젝트에 레이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트레이싱을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적용한다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적용 대상의 굴절과 반사광을 계산하여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래스터라이제이션보다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자연스러운 그래픽을 보이게 한다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움직이는 물체가 건물의 유리나 강가의 물을 지나갈 때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유리나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 표면에 움직이는 물체의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텍스쳐가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입혀진 상태로 비춰지게 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F80E52E-7312-7D70-E5A3-88E159061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76" y="3429000"/>
            <a:ext cx="4061162" cy="31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70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2213023" cy="467354"/>
            <a:chOff x="832325" y="1253416"/>
            <a:chExt cx="2213023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1810111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레이 </a:t>
              </a:r>
              <a:r>
                <a:rPr lang="ko-KR" altLang="en-US" sz="2400" b="1" spc="-150" dirty="0" err="1">
                  <a:solidFill>
                    <a:schemeClr val="tx1"/>
                  </a:solidFill>
                  <a:latin typeface="+mj-ea"/>
                  <a:ea typeface="+mj-ea"/>
                </a:rPr>
                <a:t>트레이싱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15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639464" y="1663144"/>
            <a:ext cx="11024434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빛을 추적하기 위해 카메라에서 발사된 광선을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광선이라 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광선이 다른 물체에 닿지 않고 광원으로 도달하는 경우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간접광은 없다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 판단하고 계산을 종료한다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 광원으로 도달하는 중 다른 물체에 닿을 경우 그림자에 가려지거나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반사와 굴절이 되는 과정을 판단하고 계산한다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그림자에 가려져서 생기는 그림자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반사로 생기는 반사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굴절하는 굴절 광선들을 생성한다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 광선들로 계산하여 계산된 광선들이 물체에 부딪힘 없이 광원에 도달할 때까지 재귀적으로 위 과정을 반복한다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682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CC3B15C-208B-8170-E3FC-443CA68BA863}"/>
              </a:ext>
            </a:extLst>
          </p:cNvPr>
          <p:cNvSpPr txBox="1"/>
          <p:nvPr/>
        </p:nvSpPr>
        <p:spPr>
          <a:xfrm>
            <a:off x="5106166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 algn="ctr">
              <a:defRPr sz="2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김승환</a:t>
            </a:r>
            <a:endParaRPr lang="en-US" alt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6C84EA-FE4D-17BF-8BB0-6BCF5DCB771A}"/>
              </a:ext>
            </a:extLst>
          </p:cNvPr>
          <p:cNvSpPr txBox="1"/>
          <p:nvPr/>
        </p:nvSpPr>
        <p:spPr>
          <a:xfrm>
            <a:off x="8862007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>
                <a:solidFill>
                  <a:schemeClr val="bg1"/>
                </a:solidFill>
                <a:latin typeface="+mj-ea"/>
                <a:ea typeface="+mj-ea"/>
              </a:rPr>
              <a:t>이세철</a:t>
            </a:r>
            <a:endParaRPr lang="en-US" altLang="ko-KR" sz="28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1909B-D8BC-B016-A7E8-9CD71DEFC9FC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0A90-D777-1CD4-9012-F2DD318A44C4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슬라이드 번호 개체 틀 1">
            <a:extLst>
              <a:ext uri="{FF2B5EF4-FFF2-40B4-BE49-F238E27FC236}">
                <a16:creationId xmlns:a16="http://schemas.microsoft.com/office/drawing/2014/main" id="{CEEE9B3D-3631-459E-7C3F-E34993FF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16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E1B0B7-35CE-CFC4-A92B-565D19AD2F4A}"/>
              </a:ext>
            </a:extLst>
          </p:cNvPr>
          <p:cNvSpPr txBox="1"/>
          <p:nvPr/>
        </p:nvSpPr>
        <p:spPr>
          <a:xfrm>
            <a:off x="276123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자료구조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수학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3D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프로그래밍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1,2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D2A93C-5BE9-0FC5-3BA6-5D2F447C7EAD}"/>
              </a:ext>
            </a:extLst>
          </p:cNvPr>
          <p:cNvSpPr txBox="1"/>
          <p:nvPr/>
        </p:nvSpPr>
        <p:spPr>
          <a:xfrm>
            <a:off x="1176123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허재성</a:t>
            </a:r>
            <a:endParaRPr lang="en-US" altLang="ko-KR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45EEBF-97A6-5043-3BEC-D8C413BEBD69}"/>
              </a:ext>
            </a:extLst>
          </p:cNvPr>
          <p:cNvSpPr txBox="1"/>
          <p:nvPr/>
        </p:nvSpPr>
        <p:spPr>
          <a:xfrm>
            <a:off x="4206166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C, C</a:t>
            </a: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++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스크립트 언어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인공지능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서버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AAA566-CCCF-B799-8FC5-9C85C57D03FF}"/>
              </a:ext>
            </a:extLst>
          </p:cNvPr>
          <p:cNvSpPr txBox="1"/>
          <p:nvPr/>
        </p:nvSpPr>
        <p:spPr>
          <a:xfrm>
            <a:off x="8136209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C, C++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스크립트 언어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기획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1, 2</a:t>
            </a:r>
          </a:p>
        </p:txBody>
      </p:sp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16D62C5-39A0-6AFB-D199-299BFCBE9D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944218"/>
              </p:ext>
            </p:extLst>
          </p:nvPr>
        </p:nvGraphicFramePr>
        <p:xfrm>
          <a:off x="330200" y="1709097"/>
          <a:ext cx="11531601" cy="25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3867">
                  <a:extLst>
                    <a:ext uri="{9D8B030D-6E8A-4147-A177-3AD203B41FA5}">
                      <a16:colId xmlns:a16="http://schemas.microsoft.com/office/drawing/2014/main" val="1902811771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3586284677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2455631517"/>
                    </a:ext>
                  </a:extLst>
                </a:gridCol>
              </a:tblGrid>
              <a:tr h="4833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허재성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클라이언트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김승환 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이세철 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기획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/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657703"/>
                  </a:ext>
                </a:extLst>
              </a:tr>
              <a:tr h="1829573"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조명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그림자 처리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텍스쳐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블렌딩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카메라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쉐이킹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빌보드 처리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 적용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레이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트레이싱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게임 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프레임워크 제작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로그인 서버 프레임워크 제작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모든 서버 이중화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간 통신 및 동기화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헬기 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 시설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아군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물리적 움직임에 대한 로직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 능력 로직 설계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수치 로직 설계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96415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0944FD3-8D29-3C07-8F9A-112209DD9BBD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83965-5FDC-4DA6-F418-F798F235BC89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68461EEA-180F-3ED9-5EF4-19705134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17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94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2618CDA-7FB9-46D1-C357-267FDF70A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2963681"/>
              </p:ext>
            </p:extLst>
          </p:nvPr>
        </p:nvGraphicFramePr>
        <p:xfrm>
          <a:off x="660400" y="1158349"/>
          <a:ext cx="10522617" cy="517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0640">
                  <a:extLst>
                    <a:ext uri="{9D8B030D-6E8A-4147-A177-3AD203B41FA5}">
                      <a16:colId xmlns:a16="http://schemas.microsoft.com/office/drawing/2014/main" val="4110582852"/>
                    </a:ext>
                  </a:extLst>
                </a:gridCol>
                <a:gridCol w="772160">
                  <a:extLst>
                    <a:ext uri="{9D8B030D-6E8A-4147-A177-3AD203B41FA5}">
                      <a16:colId xmlns:a16="http://schemas.microsoft.com/office/drawing/2014/main" val="3201229719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0659302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5191544"/>
                    </a:ext>
                  </a:extLst>
                </a:gridCol>
                <a:gridCol w="858346">
                  <a:extLst>
                    <a:ext uri="{9D8B030D-6E8A-4147-A177-3AD203B41FA5}">
                      <a16:colId xmlns:a16="http://schemas.microsoft.com/office/drawing/2014/main" val="1864995724"/>
                    </a:ext>
                  </a:extLst>
                </a:gridCol>
                <a:gridCol w="865532">
                  <a:extLst>
                    <a:ext uri="{9D8B030D-6E8A-4147-A177-3AD203B41FA5}">
                      <a16:colId xmlns:a16="http://schemas.microsoft.com/office/drawing/2014/main" val="3698250214"/>
                    </a:ext>
                  </a:extLst>
                </a:gridCol>
                <a:gridCol w="808465">
                  <a:extLst>
                    <a:ext uri="{9D8B030D-6E8A-4147-A177-3AD203B41FA5}">
                      <a16:colId xmlns:a16="http://schemas.microsoft.com/office/drawing/2014/main" val="3967112113"/>
                    </a:ext>
                  </a:extLst>
                </a:gridCol>
                <a:gridCol w="922601">
                  <a:extLst>
                    <a:ext uri="{9D8B030D-6E8A-4147-A177-3AD203B41FA5}">
                      <a16:colId xmlns:a16="http://schemas.microsoft.com/office/drawing/2014/main" val="2658826557"/>
                    </a:ext>
                  </a:extLst>
                </a:gridCol>
                <a:gridCol w="798953">
                  <a:extLst>
                    <a:ext uri="{9D8B030D-6E8A-4147-A177-3AD203B41FA5}">
                      <a16:colId xmlns:a16="http://schemas.microsoft.com/office/drawing/2014/main" val="2674535918"/>
                    </a:ext>
                  </a:extLst>
                </a:gridCol>
              </a:tblGrid>
              <a:tr h="225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7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302278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리소스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7195183"/>
                  </a:ext>
                </a:extLst>
              </a:tr>
              <a:tr h="4051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프레임워크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21017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55076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 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2294145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통신 및 동기화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53007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UI,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충돌처리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모델 링킹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984743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NPC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81100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레이 트레이싱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374389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이중화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546191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특수능력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로직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04955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테스트 및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889986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C657D072-A263-C051-35A2-BC582D184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8331696"/>
              </p:ext>
            </p:extLst>
          </p:nvPr>
        </p:nvGraphicFramePr>
        <p:xfrm>
          <a:off x="9621800" y="167640"/>
          <a:ext cx="23978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8913">
                  <a:extLst>
                    <a:ext uri="{9D8B030D-6E8A-4147-A177-3AD203B41FA5}">
                      <a16:colId xmlns:a16="http://schemas.microsoft.com/office/drawing/2014/main" val="1117108802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3834889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허재성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김승환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82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21544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F169A57-0FF0-A0CE-583F-469EBD5F45DF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902706-E52A-557C-D8BD-793E3C0FDA9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7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18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3463067" y="2844224"/>
            <a:ext cx="526586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THANK</a:t>
            </a:r>
            <a:r>
              <a:rPr lang="ko-KR" altLang="en-US" sz="7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YOU</a:t>
            </a:r>
            <a:endParaRPr lang="ko-KR" altLang="en-US" sz="7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707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1E1AB71-60B3-8D7A-1388-DB376E044902}"/>
              </a:ext>
            </a:extLst>
          </p:cNvPr>
          <p:cNvCxnSpPr>
            <a:cxnSpLocks/>
            <a:endCxn id="59" idx="2"/>
          </p:cNvCxnSpPr>
          <p:nvPr/>
        </p:nvCxnSpPr>
        <p:spPr>
          <a:xfrm flipH="1">
            <a:off x="907774" y="1627502"/>
            <a:ext cx="10471426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CF5535D-D83E-0F73-3D1F-F1DE9462D826}"/>
              </a:ext>
            </a:extLst>
          </p:cNvPr>
          <p:cNvSpPr txBox="1"/>
          <p:nvPr/>
        </p:nvSpPr>
        <p:spPr>
          <a:xfrm>
            <a:off x="3275861" y="1662387"/>
            <a:ext cx="1598730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정보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방법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0A0ABC-89FF-E1C4-5F16-59CDF5E5CE2C}"/>
              </a:ext>
            </a:extLst>
          </p:cNvPr>
          <p:cNvSpPr txBox="1"/>
          <p:nvPr/>
        </p:nvSpPr>
        <p:spPr>
          <a:xfrm>
            <a:off x="9513891" y="1644188"/>
            <a:ext cx="1847874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lnSpc>
                <a:spcPct val="150000"/>
              </a:lnSpc>
              <a:buFont typeface="+mj-lt"/>
              <a:buAutoNum type="arabicParenR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서버 이중화</a:t>
            </a:r>
            <a:endParaRPr lang="en-US" altLang="ko-KR" dirty="0"/>
          </a:p>
          <a:p>
            <a:r>
              <a:rPr lang="ko-KR" altLang="en-US" dirty="0"/>
              <a:t>레이 </a:t>
            </a:r>
            <a:r>
              <a:rPr lang="ko-KR" altLang="en-US" dirty="0" err="1"/>
              <a:t>트레이싱</a:t>
            </a:r>
            <a:endParaRPr lang="ko-KR" altLang="en-US" dirty="0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69B307-1721-BDED-A589-12768380926D}"/>
              </a:ext>
            </a:extLst>
          </p:cNvPr>
          <p:cNvGrpSpPr/>
          <p:nvPr/>
        </p:nvGrpSpPr>
        <p:grpSpPr>
          <a:xfrm>
            <a:off x="3022716" y="1009660"/>
            <a:ext cx="1702943" cy="646331"/>
            <a:chOff x="3641880" y="2097965"/>
            <a:chExt cx="1702943" cy="85546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E11D021-7C72-6D2B-3AFC-B87A1DE8DD01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5197D9-D8BA-5BC8-CCA8-9D217671AE6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소개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D489F23-D145-5FA8-1190-42EC721EE3C8}"/>
              </a:ext>
            </a:extLst>
          </p:cNvPr>
          <p:cNvGrpSpPr/>
          <p:nvPr/>
        </p:nvGrpSpPr>
        <p:grpSpPr>
          <a:xfrm>
            <a:off x="657908" y="1015842"/>
            <a:ext cx="1702943" cy="646331"/>
            <a:chOff x="3641880" y="2097965"/>
            <a:chExt cx="1702943" cy="855461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E12A939-1AEC-219E-E42A-3A7C3CCB7148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B8D8AFD-44B2-498D-140F-AA8270CEC0E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연구 목적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6474EAFF-9647-B871-7F93-CA64D9375F51}"/>
              </a:ext>
            </a:extLst>
          </p:cNvPr>
          <p:cNvGrpSpPr/>
          <p:nvPr/>
        </p:nvGrpSpPr>
        <p:grpSpPr>
          <a:xfrm>
            <a:off x="5244528" y="1009661"/>
            <a:ext cx="1702943" cy="646331"/>
            <a:chOff x="3641880" y="2103047"/>
            <a:chExt cx="1702943" cy="845295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DB38EAE-85EB-A85A-220A-955471F540ED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838753B-8AF5-AB1D-BF4F-824F425ECDF9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유사 게임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6D111A7-C1BB-15F9-9B33-051D53D781A4}"/>
              </a:ext>
            </a:extLst>
          </p:cNvPr>
          <p:cNvGrpSpPr/>
          <p:nvPr/>
        </p:nvGrpSpPr>
        <p:grpSpPr>
          <a:xfrm>
            <a:off x="9257996" y="984039"/>
            <a:ext cx="2276096" cy="646331"/>
            <a:chOff x="3641880" y="2091233"/>
            <a:chExt cx="2276096" cy="86892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A8DCF26-FDE7-4BFC-D2E3-3E0D4237B230}"/>
                </a:ext>
              </a:extLst>
            </p:cNvPr>
            <p:cNvSpPr txBox="1"/>
            <p:nvPr/>
          </p:nvSpPr>
          <p:spPr>
            <a:xfrm>
              <a:off x="3641880" y="2091233"/>
              <a:ext cx="499732" cy="8689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5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539D25E-4705-734A-4DD3-67DE1281CE12}"/>
                </a:ext>
              </a:extLst>
            </p:cNvPr>
            <p:cNvSpPr txBox="1"/>
            <p:nvPr/>
          </p:nvSpPr>
          <p:spPr>
            <a:xfrm>
              <a:off x="4141612" y="2254404"/>
              <a:ext cx="1776364" cy="5379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중점 연구 분야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BE12275-6772-A706-78B6-B573FEA83301}"/>
              </a:ext>
            </a:extLst>
          </p:cNvPr>
          <p:cNvGrpSpPr/>
          <p:nvPr/>
        </p:nvGrpSpPr>
        <p:grpSpPr>
          <a:xfrm>
            <a:off x="7244927" y="981171"/>
            <a:ext cx="1702943" cy="646331"/>
            <a:chOff x="3641880" y="2103047"/>
            <a:chExt cx="1702943" cy="84529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D8586BD-02F2-789B-2E8A-E3590F5E4672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4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31924D3-53B5-4A85-B447-7017EA64D98C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환경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7AD42E2-BA2D-18E6-754B-EE6FD00D4BB2}"/>
              </a:ext>
            </a:extLst>
          </p:cNvPr>
          <p:cNvGrpSpPr/>
          <p:nvPr/>
        </p:nvGrpSpPr>
        <p:grpSpPr>
          <a:xfrm>
            <a:off x="4408753" y="3561945"/>
            <a:ext cx="1687247" cy="646331"/>
            <a:chOff x="3641880" y="2043890"/>
            <a:chExt cx="1687247" cy="963611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9136B8D-7D31-6C8A-9B44-BE01E9B72480}"/>
                </a:ext>
              </a:extLst>
            </p:cNvPr>
            <p:cNvSpPr txBox="1"/>
            <p:nvPr/>
          </p:nvSpPr>
          <p:spPr>
            <a:xfrm>
              <a:off x="3641880" y="2043890"/>
              <a:ext cx="499732" cy="96361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7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78236A8-7FE0-6788-7C4B-5B8FC33C4B74}"/>
                </a:ext>
              </a:extLst>
            </p:cNvPr>
            <p:cNvSpPr txBox="1"/>
            <p:nvPr/>
          </p:nvSpPr>
          <p:spPr>
            <a:xfrm>
              <a:off x="4150151" y="2233864"/>
              <a:ext cx="1178976" cy="59652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일정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E1AFCA7C-BE93-E978-A7D1-97CF0150516D}"/>
              </a:ext>
            </a:extLst>
          </p:cNvPr>
          <p:cNvGrpSpPr/>
          <p:nvPr/>
        </p:nvGrpSpPr>
        <p:grpSpPr>
          <a:xfrm>
            <a:off x="7283517" y="3542091"/>
            <a:ext cx="1187516" cy="646331"/>
            <a:chOff x="3641880" y="2016067"/>
            <a:chExt cx="926027" cy="1019257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8DC08B8-F9BC-2E1B-EEC2-B370620E7B3F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8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F64E1DE-6D29-ADA3-4879-661CF4718C7A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출처</a:t>
              </a:r>
            </a:p>
          </p:txBody>
        </p: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A377EAED-7B1C-21EF-AE71-0496ACD5DD38}"/>
              </a:ext>
            </a:extLst>
          </p:cNvPr>
          <p:cNvCxnSpPr>
            <a:cxnSpLocks/>
            <a:endCxn id="11" idx="2"/>
          </p:cNvCxnSpPr>
          <p:nvPr/>
        </p:nvCxnSpPr>
        <p:spPr>
          <a:xfrm flipH="1">
            <a:off x="930796" y="4188422"/>
            <a:ext cx="10471426" cy="1985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9BCF9-9243-1FAA-E149-4F53BD9A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</a:rPr>
              <a:t>2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3DA6CA-C4D9-265F-8B70-3F15949EFD19}"/>
              </a:ext>
            </a:extLst>
          </p:cNvPr>
          <p:cNvGrpSpPr/>
          <p:nvPr/>
        </p:nvGrpSpPr>
        <p:grpSpPr>
          <a:xfrm>
            <a:off x="10174249" y="3552018"/>
            <a:ext cx="1187516" cy="646331"/>
            <a:chOff x="3641880" y="2016067"/>
            <a:chExt cx="926027" cy="10192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F60462-CEB8-7983-5BE8-ADEE164FC8B1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9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BD48FB-035B-BD82-F7E9-8CDA5666A004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부록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7D7FF92-C685-CCFE-DBE6-D3821F30CF77}"/>
              </a:ext>
            </a:extLst>
          </p:cNvPr>
          <p:cNvGrpSpPr/>
          <p:nvPr/>
        </p:nvGrpSpPr>
        <p:grpSpPr>
          <a:xfrm>
            <a:off x="680930" y="3561945"/>
            <a:ext cx="3047692" cy="646331"/>
            <a:chOff x="3641880" y="2098495"/>
            <a:chExt cx="3047692" cy="85439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9A79EAE-7014-DBE3-FFD3-5D59599A12DF}"/>
                </a:ext>
              </a:extLst>
            </p:cNvPr>
            <p:cNvSpPr txBox="1"/>
            <p:nvPr/>
          </p:nvSpPr>
          <p:spPr>
            <a:xfrm>
              <a:off x="3641880" y="2098495"/>
              <a:ext cx="499732" cy="8543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6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91C50E-1668-DABF-7E1E-FF82EBD9805C}"/>
                </a:ext>
              </a:extLst>
            </p:cNvPr>
            <p:cNvSpPr txBox="1"/>
            <p:nvPr/>
          </p:nvSpPr>
          <p:spPr>
            <a:xfrm>
              <a:off x="4150152" y="2267667"/>
              <a:ext cx="2539420" cy="5289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준비 현황 및 역할 분담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5997992-439C-F07E-2376-FBEDF3405A1F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677EC355-419A-F0F8-D1E8-3D1680290DE8}"/>
              </a:ext>
            </a:extLst>
          </p:cNvPr>
          <p:cNvSpPr/>
          <p:nvPr/>
        </p:nvSpPr>
        <p:spPr>
          <a:xfrm>
            <a:off x="1136970" y="1806993"/>
            <a:ext cx="9918060" cy="459931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9B61AA1-F8B8-8F7C-5E16-2B27FA1220E8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B27BA0-BDDF-7B60-F182-9AA25FA672E6}"/>
              </a:ext>
            </a:extLst>
          </p:cNvPr>
          <p:cNvSpPr txBox="1"/>
          <p:nvPr/>
        </p:nvSpPr>
        <p:spPr>
          <a:xfrm>
            <a:off x="1136970" y="2605041"/>
            <a:ext cx="4959019" cy="28992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 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1_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비행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https://www.youtube.com/watch?v=Vx2X-p3uM6A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05: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2_ 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맵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자체 제작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08 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3_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부위 별 손상 및 파괴 표시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https://from2015.tistory.com/1025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://www.youtube.com/watch?v=8R1XFU8ecEM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https://www.youtube.com/watch?v=Cj8kp11kQUA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71935-BC04-5F64-A366-86A16B2969CC}"/>
              </a:ext>
            </a:extLst>
          </p:cNvPr>
          <p:cNvSpPr txBox="1"/>
          <p:nvPr/>
        </p:nvSpPr>
        <p:spPr>
          <a:xfrm>
            <a:off x="6095989" y="1977425"/>
            <a:ext cx="4959028" cy="37856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13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 도식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https://www.ncloud24.com/goods/marketplace/ha_double-take.php</a:t>
            </a:r>
            <a:endParaRPr lang="en-US" altLang="ko-KR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트레이싱과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https://developer.nvidia.com/ko-kr/blog/%ED%8C%A8%EC%8A%A4-%ED%8A%B8%EB%A0%88%EC%9D%B4%EC%8B%B1%EC%9D%B4%EB%9E%80/</a:t>
            </a:r>
            <a:endParaRPr lang="en-US" altLang="ko-KR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21: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https://www.youtube.com/watch?v=lol70WbRs2c&amp;t=347s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22: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https://www.youtube.com/watch?v=XIuvo6OOzJg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23: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10_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https://dpg.danawa.com/bbs/view?boardSeq=244&amp;listSeq=4044271&amp;past=Y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5D0106E-C51A-2F74-F1D3-04827AED206A}"/>
              </a:ext>
            </a:extLst>
          </p:cNvPr>
          <p:cNvCxnSpPr>
            <a:cxnSpLocks/>
          </p:cNvCxnSpPr>
          <p:nvPr/>
        </p:nvCxnSpPr>
        <p:spPr>
          <a:xfrm flipV="1">
            <a:off x="6096000" y="1999542"/>
            <a:ext cx="0" cy="4110253"/>
          </a:xfrm>
          <a:prstGeom prst="line">
            <a:avLst/>
          </a:prstGeom>
          <a:ln w="28575">
            <a:solidFill>
              <a:srgbClr val="396E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9BBDAE1-5891-6E0D-6305-E74603A67FE2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출처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3D6BA-03C5-4337-CB24-58761B13C4F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8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02A92DC7-3354-8B64-9ED8-D66CAF0D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20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6" y="5025962"/>
            <a:ext cx="10757915" cy="1603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점령 지역은 위 사진의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표시 처럼 위치를 알려준다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인칭과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시점이 제공된다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7" y="4737175"/>
            <a:ext cx="2665785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8&gt; 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0E0245E7-1542-96AC-0E2A-61E1D845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4"/>
          </a:xfrm>
          <a:prstGeom prst="rect">
            <a:avLst/>
          </a:prstGeom>
        </p:spPr>
      </p:pic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21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5E22355-64F9-F662-8CD8-B00E534E3F3D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8FC055-CF5C-63AC-5836-6EF4F4FC17AE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971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7" y="5186199"/>
            <a:ext cx="10757915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시점으로 진행된다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8" y="4762546"/>
            <a:ext cx="2504188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9&gt; 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22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13707C-740B-287D-0F03-720F26FBC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3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5597D281-B221-8130-A794-DFC6A108E1CA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BBB91CF-771A-9BD5-2273-46BC92F3807B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435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9268009" y="-918053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5EF30-5968-42BE-5E7F-ED14C86AC23E}"/>
              </a:ext>
            </a:extLst>
          </p:cNvPr>
          <p:cNvSpPr txBox="1"/>
          <p:nvPr/>
        </p:nvSpPr>
        <p:spPr>
          <a:xfrm>
            <a:off x="639468" y="1082716"/>
            <a:ext cx="131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2"/>
            </a:pPr>
            <a:r>
              <a:rPr lang="ko-KR" altLang="en-US" dirty="0">
                <a:latin typeface="+mj-ea"/>
                <a:ea typeface="+mj-ea"/>
              </a:rPr>
              <a:t>조작 키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2B8252-5EE3-AEBB-57EC-79FB3F91B1F6}"/>
              </a:ext>
            </a:extLst>
          </p:cNvPr>
          <p:cNvSpPr txBox="1"/>
          <p:nvPr/>
        </p:nvSpPr>
        <p:spPr>
          <a:xfrm>
            <a:off x="1111436" y="4888919"/>
            <a:ext cx="4478843" cy="1477328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)W/S: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 상승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A/D: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W/A/S/D: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 이동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 장전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F2/F3: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카메라 전환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CC8DF4-CBB5-95C2-E860-2F24FD8724BF}"/>
              </a:ext>
            </a:extLst>
          </p:cNvPr>
          <p:cNvSpPr txBox="1"/>
          <p:nvPr/>
        </p:nvSpPr>
        <p:spPr>
          <a:xfrm>
            <a:off x="5788842" y="4882954"/>
            <a:ext cx="4478843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CRTL: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사람의 특수 능력 사용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좌측 클릭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기체의 각도 회전 및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 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855D16-FEDD-2EE5-CF78-E390394D330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CCD6782-972E-45BD-1156-F42FC4BD43F6}"/>
              </a:ext>
            </a:extLst>
          </p:cNvPr>
          <p:cNvSpPr txBox="1"/>
          <p:nvPr/>
        </p:nvSpPr>
        <p:spPr>
          <a:xfrm>
            <a:off x="720260" y="4536510"/>
            <a:ext cx="2670658" cy="283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10&gt;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EE3E463-1F49-1D61-0FCA-7F36E2606EFC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E1DDB4F-EF3D-0DEB-9D97-74D9A3788E35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4453DCE-47EE-0F43-4865-8FF654A2E008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1" name="그림 10">
                  <a:extLst>
                    <a:ext uri="{FF2B5EF4-FFF2-40B4-BE49-F238E27FC236}">
                      <a16:creationId xmlns:a16="http://schemas.microsoft.com/office/drawing/2014/main" id="{0A03E5E5-6746-E3AD-54E0-BD8E2FA756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B60E992B-D70B-7635-DD98-10A5F3297537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2" name="사각형: 둥근 모서리 21">
                  <a:extLst>
                    <a:ext uri="{FF2B5EF4-FFF2-40B4-BE49-F238E27FC236}">
                      <a16:creationId xmlns:a16="http://schemas.microsoft.com/office/drawing/2014/main" id="{031FD582-34EF-3D86-668A-D8385EA8260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5" name="사각형: 둥근 모서리 24">
                  <a:extLst>
                    <a:ext uri="{FF2B5EF4-FFF2-40B4-BE49-F238E27FC236}">
                      <a16:creationId xmlns:a16="http://schemas.microsoft.com/office/drawing/2014/main" id="{B873E810-3B4F-38B0-5926-FBEA464FEA54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사각형: 둥근 모서리 25">
                  <a:extLst>
                    <a:ext uri="{FF2B5EF4-FFF2-40B4-BE49-F238E27FC236}">
                      <a16:creationId xmlns:a16="http://schemas.microsoft.com/office/drawing/2014/main" id="{029B982C-4A81-8A43-EFBF-B19BDC99C513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EDEA6B0C-FA19-A0DE-88E3-3F2EC0BCA3ED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B4C1B9AC-6383-0000-ABD6-CD2FF1930A51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AF720060-EC34-1F71-5808-E21D6F26FADF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EA838D7-4453-B89E-46F6-F35E65C3476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9BCA6B8C-BC1E-87C1-4F5B-B961DB8F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23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BC4126-A9E5-A0B9-43D4-25007F656A12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1B0705-CE96-5A2A-5810-30C85CEB3C87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7850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연구 목적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744F4C7-C8CC-650E-2A0D-FA4185738665}"/>
              </a:ext>
            </a:extLst>
          </p:cNvPr>
          <p:cNvGrpSpPr/>
          <p:nvPr/>
        </p:nvGrpSpPr>
        <p:grpSpPr>
          <a:xfrm>
            <a:off x="1416000" y="2070251"/>
            <a:ext cx="9360000" cy="3600000"/>
            <a:chOff x="1416000" y="1629000"/>
            <a:chExt cx="9360000" cy="36000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AE5CD925-FB66-6D51-6F3A-A477DC70F6AE}"/>
                </a:ext>
              </a:extLst>
            </p:cNvPr>
            <p:cNvSpPr/>
            <p:nvPr/>
          </p:nvSpPr>
          <p:spPr>
            <a:xfrm>
              <a:off x="1416000" y="1629000"/>
              <a:ext cx="9360000" cy="3600000"/>
            </a:xfrm>
            <a:prstGeom prst="roundRect">
              <a:avLst/>
            </a:prstGeom>
            <a:solidFill>
              <a:srgbClr val="0F5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7237129-BC3D-F0A4-8795-833175E4D727}"/>
                </a:ext>
              </a:extLst>
            </p:cNvPr>
            <p:cNvSpPr txBox="1"/>
            <p:nvPr/>
          </p:nvSpPr>
          <p:spPr>
            <a:xfrm>
              <a:off x="1776000" y="2120949"/>
              <a:ext cx="8640000" cy="2616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Direct3D 12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기반으로 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3D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게임을 만들어 게임 제작 능력을</a:t>
              </a:r>
              <a:b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향상시킨다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멀티 게임을 제작함으로써 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IOCP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활용해 서버를 구현하는 능력을 기른다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서버와 클라이언트 간의 협업을 위한 프레임워크를 설계함으로써 프로젝트를 효율적으로 관리하는 능력을 기른다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ED4E74A-3EF7-2191-0876-1D3DD3F6427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>
              <a:defRPr sz="1200"/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237129-BC3D-F0A4-8795-833175E4D727}"/>
              </a:ext>
            </a:extLst>
          </p:cNvPr>
          <p:cNvSpPr txBox="1"/>
          <p:nvPr/>
        </p:nvSpPr>
        <p:spPr>
          <a:xfrm>
            <a:off x="50675" y="5137038"/>
            <a:ext cx="120906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 </a:t>
            </a:r>
            <a:r>
              <a:rPr lang="ko-KR" altLang="en-US" sz="2200" dirty="0"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즐길 수 있는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플레이어들과 함께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 안에 적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모두 처치하고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 지역을 점령하는 멀티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868675" y="4803763"/>
            <a:ext cx="645464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 algn="ctr"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1&gt;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게임 화면 예시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(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Battle Field 4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FF1C0D4-4C97-8F08-970C-028D1F2AE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675" y="1377076"/>
            <a:ext cx="6454648" cy="34258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36AA5D-501B-33FF-C137-6C86AB723870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02643-99E1-591D-68DF-9D86E73E1423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4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>
            <a:cxnSpLocks/>
          </p:cNvCxnSpPr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CEB22EE3-8D9F-A3A6-AB02-A8FE67E71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77" y="1839081"/>
            <a:ext cx="6105296" cy="406234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/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스테이지 당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맵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스테이지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1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산악 지형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+mn-cs"/>
                </a:endParaRP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2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폐건물이 많은 평지 지형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200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의 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크기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약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500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오브젝트들이 존재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플레이어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헬기 기체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군인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총알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(2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종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),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수류탄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미사일</a:t>
                </a:r>
                <a:endParaRPr lang="en-US" altLang="ko-KR" dirty="0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전투 시설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벙커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대공포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장애물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나무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 err="1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폐건물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blipFill>
                <a:blip r:embed="rId3"/>
                <a:stretch>
                  <a:fillRect l="-1049" t="-846" b="-18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32FB711-031D-C362-CB9D-041C2406B723}"/>
              </a:ext>
            </a:extLst>
          </p:cNvPr>
          <p:cNvSpPr txBox="1"/>
          <p:nvPr/>
        </p:nvSpPr>
        <p:spPr>
          <a:xfrm>
            <a:off x="776177" y="5901421"/>
            <a:ext cx="215345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2&gt; 1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스테이지 맵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E128323-6AC6-1192-BFE6-57199E1F5D28}"/>
              </a:ext>
            </a:extLst>
          </p:cNvPr>
          <p:cNvSpPr/>
          <p:nvPr/>
        </p:nvSpPr>
        <p:spPr>
          <a:xfrm rot="20018767">
            <a:off x="1702385" y="1950269"/>
            <a:ext cx="1279010" cy="767838"/>
          </a:xfrm>
          <a:prstGeom prst="ellipse">
            <a:avLst/>
          </a:prstGeom>
          <a:solidFill>
            <a:srgbClr val="FF5050">
              <a:alpha val="15686"/>
            </a:srgbClr>
          </a:solidFill>
          <a:ln w="38100"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C3EAB-E926-7B83-D1F7-E7FA0D6A413B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FFDAB1-AC3D-C799-5286-DB447D8430F8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FED2BE04-8AA1-B4A6-05C0-C8C01D767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5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10E35B9-AB3D-1786-28B9-91205D83EAD4}"/>
              </a:ext>
            </a:extLst>
          </p:cNvPr>
          <p:cNvSpPr/>
          <p:nvPr/>
        </p:nvSpPr>
        <p:spPr>
          <a:xfrm rot="18627461">
            <a:off x="5379157" y="4914588"/>
            <a:ext cx="1279010" cy="767838"/>
          </a:xfrm>
          <a:prstGeom prst="ellipse">
            <a:avLst/>
          </a:prstGeom>
          <a:solidFill>
            <a:schemeClr val="accent1">
              <a:lumMod val="60000"/>
              <a:lumOff val="40000"/>
              <a:alpha val="15686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j-ea"/>
                <a:ea typeface="+mj-ea"/>
              </a:rPr>
              <a:t>리스폰</a:t>
            </a:r>
            <a:r>
              <a:rPr lang="ko-KR" altLang="en-US" dirty="0">
                <a:latin typeface="+mj-ea"/>
                <a:ea typeface="+mj-ea"/>
              </a:rPr>
              <a:t> 지역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6EEA28-8AFE-A0C5-6203-F8D8CE299380}"/>
              </a:ext>
            </a:extLst>
          </p:cNvPr>
          <p:cNvSpPr txBox="1"/>
          <p:nvPr/>
        </p:nvSpPr>
        <p:spPr>
          <a:xfrm rot="19900838">
            <a:off x="1684396" y="2130330"/>
            <a:ext cx="1314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>
                <a:solidFill>
                  <a:prstClr val="white"/>
                </a:solidFill>
                <a:latin typeface="나눔스퀘어 ExtraBold"/>
                <a:ea typeface="나눔스퀘어 ExtraBold"/>
              </a:rPr>
              <a:t>거점 지역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/>
              <a:ea typeface="나눔스퀘어 ExtraBold"/>
              <a:cs typeface="+mn-cs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97D1074B-9147-7AB6-6897-E3C1554A81D0}"/>
              </a:ext>
            </a:extLst>
          </p:cNvPr>
          <p:cNvSpPr/>
          <p:nvPr/>
        </p:nvSpPr>
        <p:spPr>
          <a:xfrm>
            <a:off x="9325970" y="1674527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맵</a:t>
            </a:r>
            <a:endParaRPr lang="ko-KR" altLang="en-US" sz="1900" dirty="0">
              <a:solidFill>
                <a:schemeClr val="bg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1BA966A-1422-27EF-441A-F2C7D9D72208}"/>
              </a:ext>
            </a:extLst>
          </p:cNvPr>
          <p:cNvSpPr/>
          <p:nvPr/>
        </p:nvSpPr>
        <p:spPr>
          <a:xfrm>
            <a:off x="8965970" y="3754488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오브젝트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27D773-8CA6-D679-9C48-611279B58A97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61815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33278-61DD-8E47-A683-393F7F57E03D}"/>
              </a:ext>
            </a:extLst>
          </p:cNvPr>
          <p:cNvSpPr txBox="1"/>
          <p:nvPr/>
        </p:nvSpPr>
        <p:spPr>
          <a:xfrm>
            <a:off x="765683" y="1354201"/>
            <a:ext cx="11321034" cy="2074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3~4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플레이어로 진행된다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스테이지는 총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개이며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스테이지를 클리어하면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스테이지로 넘어간다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헬기로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군인으로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이루어진다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스테이지의 제한 시간은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분이다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6</a:t>
            </a:fld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7F8F2FC-244F-B73F-FABB-2924DB9A58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4783958"/>
              </p:ext>
            </p:extLst>
          </p:nvPr>
        </p:nvGraphicFramePr>
        <p:xfrm>
          <a:off x="1776000" y="3632587"/>
          <a:ext cx="8639999" cy="25091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8155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559103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rgbClr val="D6DCE5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공중전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지상전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9650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헬기 모두 처치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시설 모두 파괴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48251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제한 시간 오버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482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246083F-FCE4-835D-D58E-5A74DBA400ED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DF3205-547A-FDB0-BF32-8F5BC87811B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57FB-4578-171E-3368-0A3F8C673A3F}"/>
              </a:ext>
            </a:extLst>
          </p:cNvPr>
          <p:cNvSpPr txBox="1"/>
          <p:nvPr/>
        </p:nvSpPr>
        <p:spPr>
          <a:xfrm>
            <a:off x="560667" y="2133310"/>
            <a:ext cx="11552532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전 모든 플레이어는 헬기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 중 하나를 선택한다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헬기는 외형에 따라 다른 특성과 능력을 가지고 있다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내구도와 방어력이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자가 수리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이동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속도가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부스터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spcAft>
                <a:spcPts val="1500"/>
              </a:spcAft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공격력이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미사일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시 맵의 우측 하단에서 모든 플레이어들이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맵 곳곳에 적 헬기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등장한다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헬기들은 플레이어를 향해 전진하며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플레이어들은 적 헬기를 모두 처치하고 거점 지역에 도달해야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한 명의 플레이어가 거점 지역에 들어가 있을 시 점령 게이지가 차오르며</a:t>
            </a:r>
            <a:r>
              <a:rPr lang="en-US" altLang="ko-KR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100%</a:t>
            </a: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도달하면 </a:t>
            </a:r>
            <a:r>
              <a:rPr lang="ko-KR" altLang="en-US" sz="21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1BCEF7EF-E6D5-0D95-9B52-27F6BE839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7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249F37B-25B2-EFC4-E657-996BC1AE1F7E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81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2859FBE-F905-60D3-A2F1-60315BD96538}"/>
              </a:ext>
            </a:extLst>
          </p:cNvPr>
          <p:cNvSpPr txBox="1"/>
          <p:nvPr/>
        </p:nvSpPr>
        <p:spPr>
          <a:xfrm>
            <a:off x="560667" y="1932677"/>
            <a:ext cx="11552532" cy="3065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헬기는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부위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몸체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꼬리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이루어져 있다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비행 중 장애물에 충돌하거나 적 헬기에게 피격된 경우 손상된 부위가 표시된다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프로펠러나 몸체가 파괴되거나 내구도가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되면 사망하고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 뒤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지역에서 부활한다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머리가 파괴되면 조준점이 사라지고 꼬리가 파괴되면 이동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속도가 감소하고 기체가 좌우로 더 흔들린다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플레이어가 사망 상태가 되면 게임이 오버된다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CE44EA5-F8E2-761E-799A-E1C0223F1A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44" t="7871" r="69931" b="38774"/>
          <a:stretch/>
        </p:blipFill>
        <p:spPr>
          <a:xfrm>
            <a:off x="8157197" y="1202022"/>
            <a:ext cx="785092" cy="1313727"/>
          </a:xfrm>
          <a:prstGeom prst="rect">
            <a:avLst/>
          </a:prstGeom>
        </p:spPr>
      </p:pic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8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C27F9B-90AE-4C99-D882-D3529E264CA3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6875B03-594D-4790-6083-4848FBFE7CF1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5C24A5-52C0-8EA3-91B5-07E9DE90326E}"/>
              </a:ext>
            </a:extLst>
          </p:cNvPr>
          <p:cNvSpPr txBox="1"/>
          <p:nvPr/>
        </p:nvSpPr>
        <p:spPr>
          <a:xfrm>
            <a:off x="8942289" y="2238750"/>
            <a:ext cx="268745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3&gt;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부위별 손상 및 파괴 표시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13639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9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3ECF05-A1F4-F374-3703-6DD3AFB6A91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3AE52B-7067-B36D-4A9B-DD4DC82308B1}"/>
              </a:ext>
            </a:extLst>
          </p:cNvPr>
          <p:cNvSpPr txBox="1"/>
          <p:nvPr/>
        </p:nvSpPr>
        <p:spPr>
          <a:xfrm>
            <a:off x="560667" y="2111906"/>
            <a:ext cx="11552532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플레이어는 총과 수류탄을 사용한다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시 맵의 우측 하단에서 모든 플레이어들이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 곳곳에 벙커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 등의 적 전투 시설이 배치된다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전투 시설들은 플레이어를 향해 공격하며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플레이어들은 전투 시설을 모두 파괴하고 거점 지역까지 도달해야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스테이지와 동일한 방식으로 거점 점령 게이지가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100%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도달하면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C08D89F-6C3B-1CE6-5422-69BB15290151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7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4081</TotalTime>
  <Words>1741</Words>
  <Application>Microsoft Office PowerPoint</Application>
  <PresentationFormat>와이드스크린</PresentationFormat>
  <Paragraphs>343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나눔스퀘어 Bold</vt:lpstr>
      <vt:lpstr>나눔스퀘어 ExtraBold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71</cp:revision>
  <dcterms:created xsi:type="dcterms:W3CDTF">2021-02-14T00:18:03Z</dcterms:created>
  <dcterms:modified xsi:type="dcterms:W3CDTF">2022-11-28T08:45:24Z</dcterms:modified>
</cp:coreProperties>
</file>

<file path=docProps/thumbnail.jpeg>
</file>